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25"/>
  </p:notesMasterIdLst>
  <p:sldIdLst>
    <p:sldId id="257" r:id="rId3"/>
    <p:sldId id="349" r:id="rId4"/>
    <p:sldId id="453" r:id="rId5"/>
    <p:sldId id="426" r:id="rId6"/>
    <p:sldId id="454" r:id="rId7"/>
    <p:sldId id="455" r:id="rId8"/>
    <p:sldId id="456" r:id="rId9"/>
    <p:sldId id="457" r:id="rId10"/>
    <p:sldId id="458" r:id="rId11"/>
    <p:sldId id="459" r:id="rId12"/>
    <p:sldId id="461" r:id="rId13"/>
    <p:sldId id="462" r:id="rId14"/>
    <p:sldId id="463" r:id="rId15"/>
    <p:sldId id="464" r:id="rId16"/>
    <p:sldId id="465" r:id="rId17"/>
    <p:sldId id="466" r:id="rId18"/>
    <p:sldId id="467" r:id="rId19"/>
    <p:sldId id="468" r:id="rId20"/>
    <p:sldId id="469" r:id="rId21"/>
    <p:sldId id="470" r:id="rId22"/>
    <p:sldId id="471" r:id="rId23"/>
    <p:sldId id="47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30" autoAdjust="0"/>
    <p:restoredTop sz="94660"/>
  </p:normalViewPr>
  <p:slideViewPr>
    <p:cSldViewPr>
      <p:cViewPr varScale="1">
        <p:scale>
          <a:sx n="92" d="100"/>
          <a:sy n="92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F5332-2E67-4197-A9D6-96730940DD45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D3CE85-8A39-439B-A638-99B69752E8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45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C97659-6C04-48EA-B305-2919BD7837F2}" type="slidenum">
              <a:rPr lang="en-US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4043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3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807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126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287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7E5E6-C63B-40EA-BA86-4CAB31B02106}" type="slidenum">
              <a:rPr lang="en-US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37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spcBef>
                <a:spcPct val="0"/>
              </a:spcBef>
              <a:defRPr>
                <a:solidFill>
                  <a:srgbClr val="5E574E"/>
                </a:solidFill>
              </a:defRPr>
            </a:lvl1pPr>
          </a:lstStyle>
          <a:p>
            <a:endParaRPr lang="en-US"/>
          </a:p>
        </p:txBody>
      </p:sp>
      <p:sp>
        <p:nvSpPr>
          <p:cNvPr id="6656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fld id="{916C66C5-7DFE-4220-9FE1-A3CA8EA0103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6567" name="Line 7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DFD222-E453-472C-B553-43E1189E21A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94EAD-3A0D-43D4-AD18-89E091F4326E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D81A84-347F-4DDF-BAE7-4AD7EF67DA1A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33EE4D-9D4E-4EF0-AD47-C324AD7553D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AB8B5A-F46E-49EF-8E49-7D4823E30156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B12839-AB46-4EE9-A4EF-3FE952E895F7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F5C15F-19E2-41FF-8AF4-667E84177D41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altLang="zh-CN" sz="3400" b="1" kern="1200" dirty="0">
                <a:solidFill>
                  <a:srgbClr val="A5002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18FE5-389E-4DA0-81AC-5EB98838DD89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CC775-3ADC-47AB-BC2E-E60055130C74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06400" y="228600"/>
            <a:ext cx="6019800" cy="58293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BCE291-D8F3-4C90-A8DB-6733BB373E02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标题，剪贴画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06400" y="228600"/>
            <a:ext cx="82042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剪贴画占位符 2"/>
          <p:cNvSpPr>
            <a:spLocks noGrp="1"/>
          </p:cNvSpPr>
          <p:nvPr>
            <p:ph type="clipArt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5E574E"/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093B3B-E81E-490B-8F1F-1C571ED82160}" type="slidenum">
              <a:rPr lang="en-US">
                <a:solidFill>
                  <a:srgbClr val="5E574E"/>
                </a:solidFill>
              </a:rPr>
              <a:pPr/>
              <a:t>‹#›</a:t>
            </a:fld>
            <a:endParaRPr lang="en-US">
              <a:solidFill>
                <a:srgbClr val="5E574E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3" y="273053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DF7D1-4D51-4000-A8B3-8D20A340E8CD}" type="datetimeFigureOut">
              <a:rPr lang="en-US" smtClean="0"/>
              <a:pPr/>
              <a:t>2/25/2014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3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3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E1A8D2-BA59-47FB-96E1-911D86B22B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82042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554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</a:defRPr>
            </a:lvl1pPr>
          </a:lstStyle>
          <a:p>
            <a:pPr eaLnBrk="0" fontAlgn="base" hangingPunct="0">
              <a:spcAft>
                <a:spcPct val="0"/>
              </a:spcAft>
            </a:pPr>
            <a:fld id="{6B1821FE-FA4C-47C1-B685-876E6334E4D6}" type="slidenum">
              <a:rPr lang="en-US" smtClean="0">
                <a:solidFill>
                  <a:srgbClr val="5E574E"/>
                </a:solidFill>
              </a:rPr>
              <a:pPr eaLnBrk="0" fontAlgn="base" hangingPunct="0">
                <a:spcAft>
                  <a:spcPct val="0"/>
                </a:spcAft>
              </a:pPr>
              <a:t>‹#›</a:t>
            </a:fld>
            <a:endParaRPr lang="en-US" smtClean="0">
              <a:solidFill>
                <a:srgbClr val="5E574E"/>
              </a:solidFill>
            </a:endParaRPr>
          </a:p>
        </p:txBody>
      </p:sp>
      <p:sp>
        <p:nvSpPr>
          <p:cNvPr id="65543" name="Line 7"/>
          <p:cNvSpPr>
            <a:spLocks noChangeShapeType="1"/>
          </p:cNvSpPr>
          <p:nvPr/>
        </p:nvSpPr>
        <p:spPr bwMode="auto">
          <a:xfrm>
            <a:off x="457200" y="1600200"/>
            <a:ext cx="8153400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z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y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Font typeface="Monotype Sorts" pitchFamily="2" charset="2"/>
        <a:buChar char="x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•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Char char="–"/>
        <a:defRPr kumimoji="1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1295400"/>
            <a:ext cx="8153400" cy="3048000"/>
          </a:xfrm>
        </p:spPr>
        <p:txBody>
          <a:bodyPr/>
          <a:lstStyle/>
          <a:p>
            <a:r>
              <a:rPr lang="en-US" altLang="zh-CN" sz="3200" b="1" dirty="0" smtClean="0">
                <a:solidFill>
                  <a:srgbClr val="A50021"/>
                </a:solidFill>
              </a:rPr>
              <a:t>Lecture 23: LM3S9B96 Microcontroller - Interrupts</a:t>
            </a:r>
            <a:endParaRPr lang="en-US" altLang="zh-CN" sz="3200" dirty="0" smtClean="0">
              <a:solidFill>
                <a:srgbClr val="A500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GPIOIS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178800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GPIOIS</a:t>
            </a:r>
            <a:r>
              <a:rPr lang="en-US" dirty="0" smtClean="0"/>
              <a:t> register is the interrupt sense register</a:t>
            </a:r>
          </a:p>
          <a:p>
            <a:pPr lvl="1"/>
            <a:r>
              <a:rPr lang="en-US" dirty="0" smtClean="0"/>
              <a:t>Setting a bit configures the corresponding pin to detect levels</a:t>
            </a:r>
          </a:p>
          <a:p>
            <a:pPr lvl="1"/>
            <a:r>
              <a:rPr lang="en-US" dirty="0" smtClean="0"/>
              <a:t>clearing a bit configures the corresponding pin to detect edges</a:t>
            </a:r>
          </a:p>
          <a:p>
            <a:pPr lvl="1"/>
            <a:r>
              <a:rPr lang="en-US" dirty="0" smtClean="0"/>
              <a:t>All bits are cleared by a reset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869160"/>
            <a:ext cx="8439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GPIOIBE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178800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GPIOIBE</a:t>
            </a:r>
            <a:r>
              <a:rPr lang="en-US" dirty="0" smtClean="0"/>
              <a:t> register allows both edges to cause interrupts</a:t>
            </a:r>
          </a:p>
          <a:p>
            <a:pPr lvl="1"/>
            <a:r>
              <a:rPr lang="en-US" dirty="0" smtClean="0"/>
              <a:t>Setting a bit configures the corresponding pin to detect both rising and falling edges</a:t>
            </a:r>
          </a:p>
          <a:p>
            <a:pPr lvl="1"/>
            <a:r>
              <a:rPr lang="en-US" dirty="0" smtClean="0"/>
              <a:t>clearing a bit configures the pin to be controlled by the </a:t>
            </a:r>
            <a:r>
              <a:rPr lang="en-US" b="1" dirty="0" smtClean="0"/>
              <a:t>GPIOIEV </a:t>
            </a:r>
            <a:r>
              <a:rPr lang="en-US" dirty="0" smtClean="0"/>
              <a:t>register</a:t>
            </a:r>
          </a:p>
          <a:p>
            <a:pPr lvl="1"/>
            <a:r>
              <a:rPr lang="en-US" dirty="0" smtClean="0"/>
              <a:t>All bits are cleared by a reset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941168"/>
            <a:ext cx="8410575" cy="172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GPIOIEV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772816"/>
            <a:ext cx="8178800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GPIOIEV</a:t>
            </a:r>
            <a:r>
              <a:rPr lang="en-US" dirty="0" smtClean="0"/>
              <a:t> register is the interrupt event register</a:t>
            </a:r>
          </a:p>
          <a:p>
            <a:pPr lvl="1"/>
            <a:r>
              <a:rPr lang="en-US" dirty="0" smtClean="0"/>
              <a:t>Setting a bit configures the corresponding pin to detect rising edges or high levels</a:t>
            </a:r>
          </a:p>
          <a:p>
            <a:pPr lvl="1"/>
            <a:r>
              <a:rPr lang="en-US" dirty="0" smtClean="0"/>
              <a:t>clearing a bit configures the pin to detect falling edges or low levels</a:t>
            </a:r>
          </a:p>
          <a:p>
            <a:pPr lvl="1"/>
            <a:r>
              <a:rPr lang="en-US" dirty="0" smtClean="0"/>
              <a:t>All bits are cleared by a reset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869160"/>
            <a:ext cx="84010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GPIOIM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GPIOIM</a:t>
            </a:r>
            <a:r>
              <a:rPr lang="en-US" dirty="0" smtClean="0"/>
              <a:t> register is the interrupt mask register</a:t>
            </a:r>
          </a:p>
          <a:p>
            <a:pPr lvl="1"/>
            <a:r>
              <a:rPr lang="en-US" dirty="0" smtClean="0"/>
              <a:t>Setting a bit allows interrupts that are generated by the corresponding pin to be sent to the interrupt controller on the combined interrupt signal</a:t>
            </a:r>
          </a:p>
          <a:p>
            <a:pPr lvl="1"/>
            <a:r>
              <a:rPr lang="en-US" dirty="0" smtClean="0"/>
              <a:t>Clearing a bit prevents an interrupt on the corresponding pin from being sent to the interrupt controller</a:t>
            </a:r>
          </a:p>
          <a:p>
            <a:pPr lvl="1"/>
            <a:r>
              <a:rPr lang="en-US" dirty="0" smtClean="0"/>
              <a:t>All bits are cleared by a reset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869160"/>
            <a:ext cx="843915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GPIORIS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GPIORIS </a:t>
            </a:r>
            <a:r>
              <a:rPr lang="en-US" dirty="0" smtClean="0"/>
              <a:t>register is the raw interrupt status register</a:t>
            </a:r>
          </a:p>
          <a:p>
            <a:pPr lvl="1"/>
            <a:r>
              <a:rPr lang="en-US" dirty="0" smtClean="0"/>
              <a:t>A bit in this register is set when an interrupt condition occurs on the corresponding GPIO pin</a:t>
            </a:r>
          </a:p>
          <a:p>
            <a:pPr lvl="1"/>
            <a:r>
              <a:rPr lang="en-US" dirty="0" smtClean="0"/>
              <a:t>A bit in this register can be cleared by writing a 1 to the corresponding bit in the </a:t>
            </a:r>
            <a:r>
              <a:rPr lang="en-US" b="1" dirty="0" smtClean="0"/>
              <a:t>GPIO Interrupt Clear (GPIOICR) </a:t>
            </a:r>
            <a:r>
              <a:rPr lang="en-US" dirty="0" smtClean="0"/>
              <a:t>register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4797152"/>
            <a:ext cx="84677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GPIOMIS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GPIOMIS </a:t>
            </a:r>
            <a:r>
              <a:rPr lang="en-US" dirty="0" smtClean="0"/>
              <a:t>register is the masked interrupt status register</a:t>
            </a:r>
          </a:p>
          <a:p>
            <a:pPr lvl="1"/>
            <a:r>
              <a:rPr lang="en-US" dirty="0" smtClean="0"/>
              <a:t>A bit in this register is set when the corresponding interrupt has triggered an interrupt to the interrupt controller</a:t>
            </a:r>
          </a:p>
          <a:p>
            <a:pPr lvl="1"/>
            <a:r>
              <a:rPr lang="en-US" dirty="0" smtClean="0"/>
              <a:t>If a bit is clear, either no interrupt has been generated, or the interrupt is masked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869160"/>
            <a:ext cx="844867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Register Description: </a:t>
            </a:r>
            <a:r>
              <a:rPr lang="en-US" b="1" dirty="0" smtClean="0"/>
              <a:t>GPIOICR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dirty="0" smtClean="0"/>
              <a:t>GPIOICR </a:t>
            </a:r>
            <a:r>
              <a:rPr lang="en-US" dirty="0" smtClean="0"/>
              <a:t>register is the interrupt clear register</a:t>
            </a:r>
          </a:p>
          <a:p>
            <a:pPr lvl="1"/>
            <a:r>
              <a:rPr lang="en-US" dirty="0" smtClean="0"/>
              <a:t>Writing a 1 to a bit in this register clears the corresponding interrupt bit in the </a:t>
            </a:r>
            <a:r>
              <a:rPr lang="en-US" b="1" dirty="0" smtClean="0"/>
              <a:t>GPIORIS and GPIOMIS </a:t>
            </a:r>
            <a:r>
              <a:rPr lang="en-US" dirty="0" smtClean="0"/>
              <a:t>registers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717032"/>
            <a:ext cx="84582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NVIC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536504"/>
          </a:xfrm>
        </p:spPr>
        <p:txBody>
          <a:bodyPr/>
          <a:lstStyle/>
          <a:p>
            <a:r>
              <a:rPr lang="en-US" dirty="0" smtClean="0"/>
              <a:t>The LM3S9B96 microcontroller supports 53 interrupts with </a:t>
            </a:r>
            <a:r>
              <a:rPr lang="en-US" dirty="0" smtClean="0">
                <a:solidFill>
                  <a:srgbClr val="FF0000"/>
                </a:solidFill>
              </a:rPr>
              <a:t>eight</a:t>
            </a:r>
            <a:r>
              <a:rPr lang="en-US" dirty="0" smtClean="0"/>
              <a:t> priority levels</a:t>
            </a:r>
          </a:p>
          <a:p>
            <a:pPr lvl="1"/>
            <a:r>
              <a:rPr lang="en-US" dirty="0" smtClean="0"/>
              <a:t>The NVIC maintains knowledge of the stacked (nested) interrupts to enable tail-chaining of interrupts</a:t>
            </a:r>
          </a:p>
          <a:p>
            <a:pPr lvl="1"/>
            <a:r>
              <a:rPr lang="en-US" dirty="0" smtClean="0"/>
              <a:t>You can only fully access the NVIC from privileged mode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100827"/>
            <a:ext cx="4104456" cy="2496525"/>
          </a:xfrm>
          <a:prstGeom prst="rect">
            <a:avLst/>
          </a:prstGeom>
          <a:noFill/>
          <a:ln w="28575" cap="flat" cmpd="sng" algn="ctr">
            <a:noFill/>
            <a:prstDash val="solid"/>
            <a:miter lim="800000"/>
            <a:headEnd type="none" w="med" len="med"/>
            <a:tailEnd type="none" w="med" len="med"/>
          </a:ln>
        </p:spPr>
      </p:pic>
      <p:sp>
        <p:nvSpPr>
          <p:cNvPr id="6" name="椭圆 5"/>
          <p:cNvSpPr/>
          <p:nvPr/>
        </p:nvSpPr>
        <p:spPr bwMode="auto">
          <a:xfrm>
            <a:off x="2771800" y="5085184"/>
            <a:ext cx="1296144" cy="648072"/>
          </a:xfrm>
          <a:prstGeom prst="ellipse">
            <a:avLst/>
          </a:prstGeom>
          <a:noFill/>
          <a:ln w="2857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Setting up NVIC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680520"/>
          </a:xfrm>
        </p:spPr>
        <p:txBody>
          <a:bodyPr/>
          <a:lstStyle/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b="1" dirty="0" smtClean="0"/>
              <a:t>1. Set up the priority group register (group 0 by default). 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i="1" dirty="0" smtClean="0"/>
              <a:t>2. Setup the hard fault and NMI handlers to a new vector table location if vector table relocation is required.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i="1" dirty="0" smtClean="0"/>
              <a:t>3. Set up the Vector Table Offset register if needed.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b="1" dirty="0" smtClean="0"/>
              <a:t>4. </a:t>
            </a:r>
            <a:r>
              <a:rPr lang="en-US" sz="2000" b="1" dirty="0" smtClean="0"/>
              <a:t>Set up the interrupt vector for the interrupt</a:t>
            </a:r>
            <a:r>
              <a:rPr lang="zh-CN" altLang="en-US" sz="2000" b="1" dirty="0" smtClean="0"/>
              <a:t>：</a:t>
            </a:r>
            <a:r>
              <a:rPr lang="en-US" altLang="zh-CN" sz="2000" b="1" dirty="0" smtClean="0"/>
              <a:t>[read the Vector Table Offset register and] calculate the correct memory location for the interrupt handler.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b="1" dirty="0" smtClean="0"/>
              <a:t>5. Set up the priority level for the interrupt.</a:t>
            </a:r>
          </a:p>
          <a:p>
            <a:pPr marL="0" indent="0" eaLnBrk="1" hangingPunct="1">
              <a:lnSpc>
                <a:spcPct val="100000"/>
              </a:lnSpc>
              <a:spcBef>
                <a:spcPct val="50000"/>
              </a:spcBef>
              <a:buFontTx/>
              <a:buNone/>
            </a:pPr>
            <a:r>
              <a:rPr lang="en-US" altLang="zh-CN" sz="2000" b="1" dirty="0" smtClean="0"/>
              <a:t>6. Enable the interrupt.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the Priority Group 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772816"/>
            <a:ext cx="5112568" cy="4357092"/>
          </a:xfrm>
        </p:spPr>
        <p:txBody>
          <a:bodyPr/>
          <a:lstStyle/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;Application Interrupt and Reset Control Register</a:t>
            </a: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R0, =0xE000ED0C 	</a:t>
            </a: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Priority Group 5 (2/6)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R1, =0x</a:t>
            </a:r>
            <a:r>
              <a:rPr kumimoji="0" lang="en-US" altLang="zh-CN" sz="1800" b="1" dirty="0" smtClean="0">
                <a:solidFill>
                  <a:srgbClr val="0070C0"/>
                </a:solidFill>
                <a:latin typeface="Courier New" pitchFamily="49" charset="0"/>
                <a:ea typeface="黑体"/>
                <a:cs typeface="Courier New" pitchFamily="49" charset="0"/>
              </a:rPr>
              <a:t>05FA</a:t>
            </a: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0</a:t>
            </a:r>
            <a:r>
              <a:rPr kumimoji="0" lang="en-US" altLang="zh-CN" sz="1800" b="1" dirty="0" smtClean="0">
                <a:solidFill>
                  <a:srgbClr val="FF0000"/>
                </a:solidFill>
                <a:latin typeface="Courier New" pitchFamily="49" charset="0"/>
                <a:ea typeface="黑体"/>
                <a:cs typeface="Courier New" pitchFamily="49" charset="0"/>
              </a:rPr>
              <a:t>5</a:t>
            </a: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00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Set Priority Group</a:t>
            </a:r>
            <a:r>
              <a:rPr kumimoji="0" lang="en-US" altLang="zh-CN" sz="1800" b="1" i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  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STR R1, [R0]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2348880"/>
            <a:ext cx="3587136" cy="1631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35896" y="4221088"/>
            <a:ext cx="4964796" cy="2415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1187624" y="685800"/>
            <a:ext cx="7600776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dirty="0" err="1" smtClean="0"/>
              <a:t>Stellaris</a:t>
            </a:r>
            <a:r>
              <a:rPr lang="en-US" sz="3600" b="1" dirty="0" smtClean="0"/>
              <a:t>® LM3S9B96 Microcontroller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sz="3600" dirty="0" smtClean="0">
                <a:solidFill>
                  <a:srgbClr val="000000"/>
                </a:solidFill>
                <a:latin typeface="Arial Black" pitchFamily="34" charset="0"/>
              </a:rPr>
              <a:t>Data Sheet</a:t>
            </a:r>
            <a:endParaRPr kumimoji="1" lang="en-GB" sz="3600" dirty="0" smtClean="0">
              <a:solidFill>
                <a:srgbClr val="000000"/>
              </a:solidFill>
              <a:latin typeface="Arial Black" pitchFamily="34" charset="0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066800" y="2895600"/>
            <a:ext cx="71056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Chapter 4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None/>
            </a:pPr>
            <a:r>
              <a:rPr kumimoji="1" lang="en-GB" sz="2800" dirty="0" smtClean="0">
                <a:solidFill>
                  <a:srgbClr val="000000"/>
                </a:solidFill>
                <a:latin typeface="Arial Black" pitchFamily="34" charset="0"/>
              </a:rPr>
              <a:t>Interrupts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the Interrupt Vector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1520" y="1772816"/>
            <a:ext cx="5112568" cy="4357092"/>
          </a:xfrm>
        </p:spPr>
        <p:txBody>
          <a:bodyPr/>
          <a:lstStyle/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Get starting address of IRQ#7 handler</a:t>
            </a: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R0, =IRQ7_Handler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Vector Table Offset Register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R1, =0xE000ED08 </a:t>
            </a: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R1, [R1]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Calculate IRQ#7 handler vector address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ADD R1, R1, #(4*(7+16))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Setup vector for IRQ#7</a:t>
            </a:r>
            <a:endParaRPr kumimoji="0" lang="en-US" altLang="zh-CN" sz="1800" b="1" dirty="0" smtClean="0">
              <a:solidFill>
                <a:srgbClr val="000000"/>
              </a:solidFill>
              <a:latin typeface="Courier New" pitchFamily="49" charset="0"/>
              <a:ea typeface="黑体"/>
              <a:cs typeface="Courier New" pitchFamily="49" charset="0"/>
            </a:endParaRP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STR R0, [R1] 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11960" y="2204864"/>
            <a:ext cx="4702387" cy="1350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293096"/>
            <a:ext cx="5292080" cy="82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Setup the Interrupt Priority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1600" y="1772816"/>
            <a:ext cx="5112568" cy="435709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External IRQ priority base </a:t>
            </a: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R0, =0xE000E400 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endParaRPr kumimoji="0" lang="en-US" altLang="zh-CN" sz="1800" i="1" dirty="0" smtClean="0">
              <a:solidFill>
                <a:srgbClr val="000000"/>
              </a:solidFill>
              <a:latin typeface="Arial"/>
              <a:ea typeface="黑体"/>
            </a:endParaRP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; Set IRQ#7 priority to 0xC0</a:t>
            </a:r>
          </a:p>
          <a:p>
            <a:pPr eaLnBrk="1" hangingPunct="1">
              <a:buFontTx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MOV R1, #0xC0  </a:t>
            </a:r>
          </a:p>
          <a:p>
            <a:pPr eaLnBrk="1" hangingPunct="1">
              <a:buFontTx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STRB R1, [R0,#7]</a:t>
            </a:r>
          </a:p>
          <a:p>
            <a:pPr marL="0" lvl="0" indent="0" eaLnBrk="1" hangingPunct="1">
              <a:spcBef>
                <a:spcPct val="50000"/>
              </a:spcBef>
              <a:buClrTx/>
              <a:buSzPct val="120000"/>
              <a:buNone/>
            </a:pPr>
            <a:endParaRPr kumimoji="0" lang="en-US" altLang="zh-CN" sz="1800" b="1" dirty="0" smtClean="0">
              <a:solidFill>
                <a:srgbClr val="000000"/>
              </a:solidFill>
              <a:latin typeface="Courier New" pitchFamily="49" charset="0"/>
              <a:ea typeface="黑体"/>
              <a:cs typeface="Courier New" pitchFamily="49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437112"/>
            <a:ext cx="6219825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Enable the interrupt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7504" y="1772816"/>
            <a:ext cx="4824536" cy="4357092"/>
          </a:xfrm>
        </p:spPr>
        <p:txBody>
          <a:bodyPr/>
          <a:lstStyle/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600" i="1" dirty="0" smtClean="0">
                <a:solidFill>
                  <a:srgbClr val="000000"/>
                </a:solidFill>
                <a:latin typeface="Arial"/>
                <a:ea typeface="黑体"/>
              </a:rPr>
              <a:t>; SETEN register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LDR R0, =0xE000E100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600" i="1" dirty="0" smtClean="0">
                <a:solidFill>
                  <a:srgbClr val="000000"/>
                </a:solidFill>
                <a:latin typeface="Arial"/>
                <a:ea typeface="黑体"/>
              </a:rPr>
              <a:t>; IRQ#7 enable bit (value 0x1 shifted by 7 bits) 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i="1" dirty="0" smtClean="0">
                <a:solidFill>
                  <a:srgbClr val="000000"/>
                </a:solidFill>
                <a:latin typeface="Arial"/>
                <a:ea typeface="黑体"/>
              </a:rPr>
              <a:t> </a:t>
            </a: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MOV R1, #(1&lt;&lt;7)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600" i="1" dirty="0" smtClean="0">
                <a:solidFill>
                  <a:srgbClr val="000000"/>
                </a:solidFill>
                <a:latin typeface="Arial"/>
                <a:ea typeface="黑体"/>
              </a:rPr>
              <a:t>; Enable the interrupt</a:t>
            </a:r>
          </a:p>
          <a:p>
            <a:pPr marL="0" indent="0" eaLnBrk="1" hangingPunct="1">
              <a:spcBef>
                <a:spcPct val="50000"/>
              </a:spcBef>
              <a:buClrTx/>
              <a:buSzPct val="120000"/>
              <a:buNone/>
            </a:pPr>
            <a:r>
              <a:rPr kumimoji="0" lang="en-US" altLang="zh-CN" sz="1800" b="1" dirty="0" smtClean="0">
                <a:solidFill>
                  <a:srgbClr val="000000"/>
                </a:solidFill>
                <a:latin typeface="Courier New" pitchFamily="49" charset="0"/>
                <a:ea typeface="黑体"/>
                <a:cs typeface="Courier New" pitchFamily="49" charset="0"/>
              </a:rPr>
              <a:t>STR R1, [R0]</a:t>
            </a: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9992" y="1484784"/>
            <a:ext cx="4521570" cy="5142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ARM Cortex-M3 processor &amp; NVIC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All exceptions are prioritized and handled in </a:t>
            </a:r>
            <a:r>
              <a:rPr lang="en-US" sz="2400" dirty="0" smtClean="0">
                <a:solidFill>
                  <a:srgbClr val="FF0000"/>
                </a:solidFill>
              </a:rPr>
              <a:t>Handler Mode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processor state is automatically stored to the stack on an exception and automatically restored from the stack at the end of the Interrupt Service Routine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The vector is fetched in parallel to the state saving, enabling efficient interrupt entry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400" dirty="0" smtClean="0"/>
              <a:t>Support tail-chaining which enables back-to-back interrupts to be performed without the overhead of state saving and restoration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ARM Cortex-M3 processor &amp; NVIC</a:t>
            </a:r>
            <a:endParaRPr lang="en-GB" sz="3200" dirty="0"/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 bwMode="auto">
          <a:xfrm>
            <a:off x="323528" y="1700808"/>
            <a:ext cx="8686800" cy="4711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>
                <a:solidFill>
                  <a:srgbClr val="00B0F0"/>
                </a:solidFill>
              </a:rPr>
              <a:t>Eight</a:t>
            </a:r>
            <a:r>
              <a:rPr lang="en-US" sz="2000" dirty="0" smtClean="0"/>
              <a:t> priority levels on seven exceptions and 53 interrupts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highest user-programmable priority (0) is treated as fourth priority, after a Reset, Non-Maskable Interrupt (NMI), and a Hard Fault, in that order.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default priority is 0 for all the programmable priorities.</a:t>
            </a:r>
          </a:p>
          <a:p>
            <a:pPr marL="342900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If the same priority level is assigned to two or more interrupts, their hardware priority (implementation related) determines the order in which the processor activates them.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The lower position number, the higher priority</a:t>
            </a:r>
          </a:p>
          <a:p>
            <a:pPr marL="800100" lvl="1" indent="-3429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Font typeface="Monotype Sorts" pitchFamily="2" charset="2"/>
              <a:buChar char="z"/>
            </a:pPr>
            <a:r>
              <a:rPr lang="en-US" sz="2000" dirty="0" smtClean="0"/>
              <a:t>For example, if both GPIO Port A and GPIO Port B are priority level 1, then GPIO Port A has higher priority.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496" y="372616"/>
            <a:ext cx="2736304" cy="1184176"/>
          </a:xfrm>
        </p:spPr>
        <p:txBody>
          <a:bodyPr/>
          <a:lstStyle/>
          <a:p>
            <a:r>
              <a:rPr lang="en-US" sz="3200" b="1" dirty="0" smtClean="0"/>
              <a:t>Exceptions</a:t>
            </a:r>
            <a:endParaRPr lang="en-GB" sz="3200" dirty="0"/>
          </a:p>
        </p:txBody>
      </p:sp>
      <p:grpSp>
        <p:nvGrpSpPr>
          <p:cNvPr id="6" name="组合 5"/>
          <p:cNvGrpSpPr/>
          <p:nvPr/>
        </p:nvGrpSpPr>
        <p:grpSpPr>
          <a:xfrm>
            <a:off x="2773238" y="260648"/>
            <a:ext cx="6263258" cy="6285904"/>
            <a:chOff x="0" y="-315416"/>
            <a:chExt cx="10763250" cy="10678392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-315416"/>
              <a:ext cx="10753725" cy="416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0" y="3819301"/>
              <a:ext cx="10763250" cy="6543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2520280" cy="1184176"/>
          </a:xfrm>
        </p:spPr>
        <p:txBody>
          <a:bodyPr/>
          <a:lstStyle/>
          <a:p>
            <a:r>
              <a:rPr lang="en-US" sz="3200" b="1" dirty="0" smtClean="0"/>
              <a:t>Interrupts</a:t>
            </a:r>
            <a:endParaRPr lang="en-GB" sz="3200" dirty="0"/>
          </a:p>
        </p:txBody>
      </p:sp>
      <p:grpSp>
        <p:nvGrpSpPr>
          <p:cNvPr id="9" name="组合 8"/>
          <p:cNvGrpSpPr/>
          <p:nvPr/>
        </p:nvGrpSpPr>
        <p:grpSpPr>
          <a:xfrm>
            <a:off x="3131840" y="0"/>
            <a:ext cx="5652120" cy="6858000"/>
            <a:chOff x="0" y="-2619672"/>
            <a:chExt cx="10763822" cy="12637417"/>
          </a:xfrm>
        </p:grpSpPr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0" y="-2619672"/>
              <a:ext cx="10763250" cy="70199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096" y="4369420"/>
              <a:ext cx="10753726" cy="56483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3528" y="260648"/>
            <a:ext cx="2520280" cy="1184176"/>
          </a:xfrm>
        </p:spPr>
        <p:txBody>
          <a:bodyPr/>
          <a:lstStyle/>
          <a:p>
            <a:r>
              <a:rPr lang="en-US" sz="3200" b="1" dirty="0" smtClean="0"/>
              <a:t>Interrupts</a:t>
            </a:r>
            <a:endParaRPr lang="en-GB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11760" y="1772816"/>
            <a:ext cx="6354316" cy="47994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configure an Interrupt?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556792"/>
            <a:ext cx="8676456" cy="4429100"/>
          </a:xfrm>
        </p:spPr>
        <p:txBody>
          <a:bodyPr/>
          <a:lstStyle/>
          <a:p>
            <a:r>
              <a:rPr lang="en-US" sz="2000" dirty="0" smtClean="0"/>
              <a:t>Enable the peripheral (setup the </a:t>
            </a:r>
            <a:r>
              <a:rPr lang="en-US" sz="2000" b="1" dirty="0" err="1" smtClean="0"/>
              <a:t>RCGC</a:t>
            </a:r>
            <a:r>
              <a:rPr lang="en-US" sz="2000" b="1" i="1" dirty="0" err="1" smtClean="0"/>
              <a:t>n</a:t>
            </a:r>
            <a:r>
              <a:rPr lang="en-US" sz="2000" dirty="0" smtClean="0"/>
              <a:t>)</a:t>
            </a:r>
          </a:p>
          <a:p>
            <a:r>
              <a:rPr lang="en-US" sz="2000" dirty="0" smtClean="0"/>
              <a:t>Configure the interrupt type for the peripheral</a:t>
            </a:r>
          </a:p>
          <a:p>
            <a:r>
              <a:rPr lang="en-US" sz="2000" dirty="0" smtClean="0"/>
              <a:t>Enable the interrupt</a:t>
            </a:r>
          </a:p>
          <a:p>
            <a:pPr lvl="1"/>
            <a:r>
              <a:rPr lang="en-US" sz="1800" dirty="0" smtClean="0"/>
              <a:t>Enable the interrupt in the peripheral</a:t>
            </a:r>
          </a:p>
          <a:p>
            <a:pPr lvl="1"/>
            <a:r>
              <a:rPr lang="en-US" sz="1800" dirty="0" smtClean="0"/>
              <a:t>Enable the interrupt in the NVIC</a:t>
            </a:r>
          </a:p>
          <a:p>
            <a:r>
              <a:rPr lang="en-US" sz="2000" dirty="0" smtClean="0"/>
              <a:t>Write an interrupt service routine (ISR)</a:t>
            </a:r>
          </a:p>
          <a:p>
            <a:pPr lvl="1"/>
            <a:r>
              <a:rPr lang="en-US" sz="1800" dirty="0" smtClean="0"/>
              <a:t>Identify the interrupt source</a:t>
            </a:r>
          </a:p>
          <a:p>
            <a:pPr lvl="1"/>
            <a:r>
              <a:rPr lang="en-US" sz="1800" dirty="0" smtClean="0">
                <a:solidFill>
                  <a:srgbClr val="FF0000"/>
                </a:solidFill>
              </a:rPr>
              <a:t>Clear the interrupt request</a:t>
            </a:r>
          </a:p>
          <a:p>
            <a:r>
              <a:rPr lang="en-US" sz="2000" dirty="0" smtClean="0"/>
              <a:t>Register the ISR in the interrupt vector table</a:t>
            </a:r>
          </a:p>
        </p:txBody>
      </p:sp>
      <p:graphicFrame>
        <p:nvGraphicFramePr>
          <p:cNvPr id="934917" name="Object 5"/>
          <p:cNvGraphicFramePr>
            <a:graphicFrameLocks noChangeAspect="1"/>
          </p:cNvGraphicFramePr>
          <p:nvPr/>
        </p:nvGraphicFramePr>
        <p:xfrm>
          <a:off x="1547664" y="4725144"/>
          <a:ext cx="4870554" cy="2132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Visio" r:id="rId3" imgW="10106100" imgH="3772709" progId="Visio.Drawing.11">
                  <p:embed/>
                </p:oleObj>
              </mc:Choice>
              <mc:Fallback>
                <p:oleObj name="Visio" r:id="rId3" imgW="10106100" imgH="3772709" progId="Visio.Drawing.11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725144"/>
                        <a:ext cx="4870554" cy="213285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4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34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Setting up Interrupt for GPIO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772816"/>
            <a:ext cx="6818337" cy="492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矩形 4"/>
          <p:cNvSpPr/>
          <p:nvPr/>
        </p:nvSpPr>
        <p:spPr bwMode="auto">
          <a:xfrm>
            <a:off x="2123728" y="4221088"/>
            <a:ext cx="1368152" cy="1512168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自定义 2">
      <a:majorFont>
        <a:latin typeface="Calibri"/>
        <a:ea typeface="宋体"/>
        <a:cs typeface=""/>
      </a:majorFont>
      <a:minorFont>
        <a:latin typeface="Calibri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stallings">
  <a:themeElements>
    <a:clrScheme name="stallings.po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.po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.po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.po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.po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3900</TotalTime>
  <Words>899</Words>
  <Application>Microsoft Office PowerPoint</Application>
  <PresentationFormat>全屏显示(4:3)</PresentationFormat>
  <Paragraphs>110</Paragraphs>
  <Slides>22</Slides>
  <Notes>6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2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34" baseType="lpstr">
      <vt:lpstr>Monotype Sorts</vt:lpstr>
      <vt:lpstr>黑体</vt:lpstr>
      <vt:lpstr>宋体</vt:lpstr>
      <vt:lpstr>Arial</vt:lpstr>
      <vt:lpstr>Arial Black</vt:lpstr>
      <vt:lpstr>Calibri</vt:lpstr>
      <vt:lpstr>Courier New</vt:lpstr>
      <vt:lpstr>Tahoma</vt:lpstr>
      <vt:lpstr>Times New Roman</vt:lpstr>
      <vt:lpstr>Office 主题</vt:lpstr>
      <vt:lpstr>1_stallings</vt:lpstr>
      <vt:lpstr>Visio</vt:lpstr>
      <vt:lpstr>Lecture 23: LM3S9B96 Microcontroller - Interrupts</vt:lpstr>
      <vt:lpstr>PowerPoint 演示文稿</vt:lpstr>
      <vt:lpstr>ARM Cortex-M3 processor &amp; NVIC</vt:lpstr>
      <vt:lpstr>ARM Cortex-M3 processor &amp; NVIC</vt:lpstr>
      <vt:lpstr>Exceptions</vt:lpstr>
      <vt:lpstr>Interrupts</vt:lpstr>
      <vt:lpstr>Interrupts</vt:lpstr>
      <vt:lpstr>How to configure an Interrupt?</vt:lpstr>
      <vt:lpstr>Example: Setting up Interrupt for GPIO</vt:lpstr>
      <vt:lpstr>Register Description: GPIOIS</vt:lpstr>
      <vt:lpstr>Register Description: GPIOIBE</vt:lpstr>
      <vt:lpstr>Register Description: GPIOIEV</vt:lpstr>
      <vt:lpstr>Register Description: GPIOIM</vt:lpstr>
      <vt:lpstr>Register Description: GPIORIS</vt:lpstr>
      <vt:lpstr>Register Description: GPIOMIS</vt:lpstr>
      <vt:lpstr>Register Description: GPIOICR</vt:lpstr>
      <vt:lpstr>Setting up NVIC</vt:lpstr>
      <vt:lpstr>Setting up NVIC</vt:lpstr>
      <vt:lpstr>Setup the Priority Group </vt:lpstr>
      <vt:lpstr>Setup the Interrupt Vector</vt:lpstr>
      <vt:lpstr>Setup the Interrupt Priority</vt:lpstr>
      <vt:lpstr>Enable the interrupt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2: More on I/O and Memory</dc:title>
  <dc:creator>archee</dc:creator>
  <cp:lastModifiedBy>archee</cp:lastModifiedBy>
  <cp:revision>216</cp:revision>
  <dcterms:created xsi:type="dcterms:W3CDTF">2012-02-15T06:15:34Z</dcterms:created>
  <dcterms:modified xsi:type="dcterms:W3CDTF">2014-02-25T03:38:48Z</dcterms:modified>
</cp:coreProperties>
</file>